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312" r:id="rId2"/>
    <p:sldId id="313" r:id="rId3"/>
    <p:sldId id="314" r:id="rId4"/>
    <p:sldId id="31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0932" autoAdjust="0"/>
  </p:normalViewPr>
  <p:slideViewPr>
    <p:cSldViewPr snapToGrid="0">
      <p:cViewPr varScale="1">
        <p:scale>
          <a:sx n="50" d="100"/>
          <a:sy n="50" d="100"/>
        </p:scale>
        <p:origin x="7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EDEC0B-31B8-4096-BC97-57FE65645957}" type="datetimeFigureOut">
              <a:rPr lang="en-CA" smtClean="0"/>
              <a:t>2021-11-25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6F3BB-EC2B-47FA-9E82-096974AFF84C}" type="slidenum">
              <a:rPr lang="en-CA" smtClean="0"/>
              <a:t>‹#›</a:t>
            </a:fld>
            <a:endParaRPr lang="en-CA"/>
          </a:p>
        </p:txBody>
      </p:sp>
    </p:spTree>
    <p:extLst>
      <p:ext uri="{BB962C8B-B14F-4D97-AF65-F5344CB8AC3E}">
        <p14:creationId xmlns:p14="http://schemas.microsoft.com/office/powerpoint/2010/main" val="3777066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0" indent="-181220">
              <a:buFont typeface="Arial" panose="020B0604020202020204" pitchFamily="34" charset="0"/>
              <a:buChar char="•"/>
            </a:pPr>
            <a:r>
              <a:rPr lang="en-CA" baseline="0" dirty="0"/>
              <a:t>(…after REPRESSION DENSITY)</a:t>
            </a:r>
          </a:p>
          <a:p>
            <a:pPr marL="181220" indent="-181220">
              <a:buFont typeface="Arial" panose="020B0604020202020204" pitchFamily="34" charset="0"/>
              <a:buChar char="•"/>
            </a:pPr>
            <a:endParaRPr lang="en-CA" baseline="0" dirty="0"/>
          </a:p>
          <a:p>
            <a:pPr marL="181220" indent="-181220">
              <a:buFont typeface="Arial" panose="020B0604020202020204" pitchFamily="34" charset="0"/>
              <a:buChar char="•"/>
            </a:pPr>
            <a:r>
              <a:rPr lang="en-CA" baseline="0" dirty="0"/>
              <a:t>Taisa and I will co-present the work that this group has accomplished thus far.</a:t>
            </a:r>
          </a:p>
          <a:p>
            <a:pPr marL="181220" indent="-181220">
              <a:buFont typeface="Arial" panose="020B0604020202020204" pitchFamily="34" charset="0"/>
              <a:buChar char="•"/>
            </a:pPr>
            <a:r>
              <a:rPr lang="en-CA" baseline="0" dirty="0"/>
              <a:t>The </a:t>
            </a:r>
            <a:r>
              <a:rPr lang="en-CA" b="1" baseline="0" dirty="0"/>
              <a:t>’data needs assessment</a:t>
            </a:r>
            <a:r>
              <a:rPr lang="en-CA" baseline="0" dirty="0"/>
              <a:t>’…has really been where we’ve focussed time…and it has been useful in directing our current efforts (click)</a:t>
            </a:r>
          </a:p>
          <a:p>
            <a:pPr marL="181220" indent="-181220">
              <a:buFont typeface="Arial" panose="020B0604020202020204" pitchFamily="34" charset="0"/>
              <a:buChar char="•"/>
            </a:pPr>
            <a:endParaRPr lang="en-CA" baseline="0" dirty="0"/>
          </a:p>
          <a:p>
            <a:pPr marL="181220" indent="-181220">
              <a:buFont typeface="Arial" panose="020B0604020202020204" pitchFamily="34" charset="0"/>
              <a:buChar char="•"/>
            </a:pPr>
            <a:endParaRPr lang="en-CA" baseline="0" dirty="0"/>
          </a:p>
          <a:p>
            <a:pPr marL="638420" lvl="1" indent="-181220">
              <a:buFont typeface="Arial" panose="020B0604020202020204" pitchFamily="34" charset="0"/>
              <a:buChar char="•"/>
            </a:pPr>
            <a:endParaRPr lang="en-CA" baseline="0" dirty="0"/>
          </a:p>
          <a:p>
            <a:endParaRPr lang="en-CA" dirty="0"/>
          </a:p>
          <a:p>
            <a:endParaRPr lang="en-CA" dirty="0"/>
          </a:p>
          <a:p>
            <a:pPr marL="664473" lvl="1" indent="-181220">
              <a:buFont typeface="Arial" panose="020B0604020202020204" pitchFamily="34" charset="0"/>
              <a:buChar char="•"/>
            </a:pPr>
            <a:endParaRPr lang="en-CA" dirty="0"/>
          </a:p>
          <a:p>
            <a:pPr marL="181220" indent="-181220">
              <a:buFont typeface="Arial" panose="020B0604020202020204" pitchFamily="34" charset="0"/>
              <a:buChar char="•"/>
            </a:pPr>
            <a:endParaRPr lang="en-CA" dirty="0"/>
          </a:p>
          <a:p>
            <a:pPr marL="181220" indent="-181220">
              <a:buFont typeface="Arial" panose="020B0604020202020204" pitchFamily="34" charset="0"/>
              <a:buChar char="•"/>
            </a:pPr>
            <a:endParaRPr lang="en-US" dirty="0"/>
          </a:p>
          <a:p>
            <a:endParaRPr lang="en-CA" baseline="0" dirty="0"/>
          </a:p>
          <a:p>
            <a:endParaRPr lang="en-CA" baseline="0" dirty="0"/>
          </a:p>
          <a:p>
            <a:endParaRPr lang="en-CA" baseline="0" dirty="0"/>
          </a:p>
          <a:p>
            <a:endParaRPr lang="en-CA" baseline="0"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5E6E03-438D-4753-9EE0-6085CD6FB565}"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5678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64473" lvl="1" indent="-181220">
              <a:buFont typeface="Arial" panose="020B0604020202020204" pitchFamily="34" charset="0"/>
              <a:buChar char="•"/>
            </a:pPr>
            <a:endParaRPr lang="en-CA" dirty="0"/>
          </a:p>
          <a:p>
            <a:pPr marL="181220" indent="-181220">
              <a:buFont typeface="Arial" panose="020B0604020202020204" pitchFamily="34" charset="0"/>
              <a:buChar char="•"/>
            </a:pPr>
            <a:endParaRPr lang="en-CA" dirty="0"/>
          </a:p>
          <a:p>
            <a:pPr marL="181220" indent="-181220">
              <a:buFont typeface="Arial" panose="020B0604020202020204" pitchFamily="34" charset="0"/>
              <a:buChar char="•"/>
            </a:pPr>
            <a:r>
              <a:rPr lang="en-US" dirty="0"/>
              <a:t>plan to share some important work that we’ve done</a:t>
            </a:r>
          </a:p>
          <a:p>
            <a:pPr marL="181220" indent="-181220">
              <a:buFont typeface="Arial" panose="020B0604020202020204" pitchFamily="34" charset="0"/>
              <a:buChar char="•"/>
            </a:pPr>
            <a:r>
              <a:rPr lang="en-US" dirty="0"/>
              <a:t>The data needs assessment is a document that summarizes the important data elements collected during </a:t>
            </a:r>
            <a:r>
              <a:rPr lang="en-US" dirty="0" err="1"/>
              <a:t>silv</a:t>
            </a:r>
            <a:r>
              <a:rPr lang="en-US" dirty="0"/>
              <a:t> surveys that are deemed necessary and useful to other government program areas. If you recall …we engaged with wildlife, wildfire, Forest Analysis and Inventory, among others…</a:t>
            </a:r>
          </a:p>
          <a:p>
            <a:pPr marL="181220" indent="-181220">
              <a:buFont typeface="Arial" panose="020B0604020202020204" pitchFamily="34" charset="0"/>
              <a:buChar char="•"/>
            </a:pPr>
            <a:r>
              <a:rPr lang="en-CA" dirty="0"/>
              <a:t>Additional documents we’ve completed include:</a:t>
            </a:r>
          </a:p>
          <a:p>
            <a:pPr marL="638420" lvl="1" indent="-181220">
              <a:buFont typeface="Arial" panose="020B0604020202020204" pitchFamily="34" charset="0"/>
              <a:buChar char="•"/>
            </a:pPr>
            <a:r>
              <a:rPr lang="en-CA" dirty="0"/>
              <a:t>Documentation around the well spaced construct and its  limitations…</a:t>
            </a:r>
          </a:p>
          <a:p>
            <a:pPr marL="638420" lvl="1" indent="-181220">
              <a:buFont typeface="Arial" panose="020B0604020202020204" pitchFamily="34" charset="0"/>
              <a:buChar char="•"/>
            </a:pPr>
            <a:r>
              <a:rPr lang="en-CA" dirty="0"/>
              <a:t>Modelling 101-to highlight some of the key strengths and weaknesses of TASS and Tipsy</a:t>
            </a:r>
          </a:p>
          <a:p>
            <a:pPr marL="638420" lvl="1" indent="-181220">
              <a:buFont typeface="Arial" panose="020B0604020202020204" pitchFamily="34" charset="0"/>
              <a:buChar char="•"/>
            </a:pPr>
            <a:r>
              <a:rPr lang="en-CA" dirty="0"/>
              <a:t>Brainstorming document that identifies options to consider as we re-think compliance and how we look to the future performance measures at the stand and landscape level</a:t>
            </a:r>
          </a:p>
          <a:p>
            <a:pPr marL="638420" lvl="1" indent="-181220">
              <a:buFont typeface="Arial" panose="020B0604020202020204" pitchFamily="34" charset="0"/>
              <a:buChar char="•"/>
            </a:pPr>
            <a:r>
              <a:rPr lang="en-CA" dirty="0"/>
              <a:t>Also, the current methods for how FAIB uses RESULTS data inputs to generate managed stand yield curves.</a:t>
            </a:r>
          </a:p>
          <a:p>
            <a:pPr marL="181220" indent="-181220">
              <a:buFont typeface="Arial" panose="020B0604020202020204" pitchFamily="34" charset="0"/>
              <a:buChar char="•"/>
            </a:pPr>
            <a:endParaRPr lang="en-CA" dirty="0"/>
          </a:p>
          <a:p>
            <a:pPr marL="181220" marR="0" lvl="0" indent="-1812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Data NEEDS paper will be shared with the ISSC by the end of next week…we plan to have Program Area leads look at the final draft first…then we’ll share this with the members along with these mentioned supporting docs!</a:t>
            </a:r>
          </a:p>
          <a:p>
            <a:pPr marL="181220" indent="-181220">
              <a:buFont typeface="Arial" panose="020B0604020202020204" pitchFamily="34" charset="0"/>
              <a:buChar char="•"/>
            </a:pPr>
            <a:r>
              <a:rPr lang="en-CA" dirty="0"/>
              <a:t>What I’d like to ask this group to consider is to establish an ISSC sub-group interested in helping this process along, adding industry’s voice</a:t>
            </a:r>
          </a:p>
          <a:p>
            <a:endParaRPr lang="en-CA" baseline="0" dirty="0"/>
          </a:p>
          <a:p>
            <a:endParaRPr lang="en-CA" baseline="0" dirty="0"/>
          </a:p>
          <a:p>
            <a:endParaRPr lang="en-CA" baseline="0" dirty="0"/>
          </a:p>
          <a:p>
            <a:endParaRPr lang="en-CA" dirty="0"/>
          </a:p>
        </p:txBody>
      </p:sp>
      <p:sp>
        <p:nvSpPr>
          <p:cNvPr id="4" name="Slide Number Placeholder 3"/>
          <p:cNvSpPr>
            <a:spLocks noGrp="1"/>
          </p:cNvSpPr>
          <p:nvPr>
            <p:ph type="sldNum" sz="quarter" idx="10"/>
          </p:nvPr>
        </p:nvSpPr>
        <p:spPr/>
        <p:txBody>
          <a:bodyPr/>
          <a:lstStyle/>
          <a:p>
            <a:fld id="{325E6E03-438D-4753-9EE0-6085CD6FB565}" type="slidenum">
              <a:rPr lang="en-CA" smtClean="0"/>
              <a:t>2</a:t>
            </a:fld>
            <a:endParaRPr lang="en-CA"/>
          </a:p>
        </p:txBody>
      </p:sp>
    </p:spTree>
    <p:extLst>
      <p:ext uri="{BB962C8B-B14F-4D97-AF65-F5344CB8AC3E}">
        <p14:creationId xmlns:p14="http://schemas.microsoft.com/office/powerpoint/2010/main" val="3020085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NEXT STEPS TO IMPROVE FREE GROWING---Survey Changes NOW!:</a:t>
            </a:r>
          </a:p>
          <a:p>
            <a:pPr marL="171450" indent="-171450">
              <a:buFont typeface="Arial" panose="020B0604020202020204" pitchFamily="34" charset="0"/>
              <a:buChar char="•"/>
            </a:pPr>
            <a:r>
              <a:rPr lang="en-CA" dirty="0"/>
              <a:t>positive steps forward linking RESULTS data to managed stand yield projections… Taisa will speak to this in more detail</a:t>
            </a:r>
          </a:p>
          <a:p>
            <a:pPr marL="171450" indent="-171450">
              <a:buFont typeface="Arial" panose="020B0604020202020204" pitchFamily="34" charset="0"/>
              <a:buChar char="•"/>
            </a:pPr>
            <a:endParaRPr lang="en-CA" dirty="0"/>
          </a:p>
          <a:p>
            <a:pPr marL="171450" indent="-171450">
              <a:buFont typeface="Arial" panose="020B0604020202020204" pitchFamily="34" charset="0"/>
              <a:buChar char="•"/>
            </a:pPr>
            <a:r>
              <a:rPr lang="en-CA" dirty="0"/>
              <a:t>mid term changes that will require more industry collaboration, more engagement and feedback are the following … this is the soft introduction to elements that are likely to pose challenges</a:t>
            </a:r>
          </a:p>
          <a:p>
            <a:pPr marL="171450" indent="-171450">
              <a:buFont typeface="Arial" panose="020B0604020202020204" pitchFamily="34" charset="0"/>
              <a:buChar char="•"/>
            </a:pPr>
            <a:r>
              <a:rPr lang="en-CA" dirty="0"/>
              <a:t>PLANTING INFORMATION (CLICK)</a:t>
            </a:r>
          </a:p>
          <a:p>
            <a:pPr marL="628650" lvl="1" indent="-171450">
              <a:buFont typeface="Arial" panose="020B0604020202020204" pitchFamily="34" charset="0"/>
              <a:buChar char="•"/>
            </a:pPr>
            <a:r>
              <a:rPr lang="en-CA" dirty="0"/>
              <a:t>We have identified, with FAIB, the need to drill down on planting information-FAIB uses this info!</a:t>
            </a:r>
          </a:p>
          <a:p>
            <a:pPr marL="628650" lvl="1" indent="-171450">
              <a:buFont typeface="Arial" panose="020B0604020202020204" pitchFamily="34" charset="0"/>
              <a:buChar char="•"/>
            </a:pPr>
            <a:r>
              <a:rPr lang="en-CA" dirty="0"/>
              <a:t>If we can bring in information that industry already collects </a:t>
            </a:r>
            <a:r>
              <a:rPr lang="en-CA" dirty="0" err="1"/>
              <a:t>ie</a:t>
            </a:r>
            <a:r>
              <a:rPr lang="en-CA" dirty="0"/>
              <a:t>-spatial planting units, prescription details specifying mixtures or discrete patches, </a:t>
            </a:r>
            <a:r>
              <a:rPr lang="en-CA" dirty="0" err="1"/>
              <a:t>etc</a:t>
            </a:r>
            <a:r>
              <a:rPr lang="en-CA" dirty="0"/>
              <a:t> we can better model these stands</a:t>
            </a:r>
          </a:p>
          <a:p>
            <a:pPr marL="628650" lvl="1" indent="-171450">
              <a:buFont typeface="Arial" panose="020B0604020202020204" pitchFamily="34" charset="0"/>
              <a:buChar char="•"/>
            </a:pPr>
            <a:r>
              <a:rPr lang="en-CA" dirty="0"/>
              <a:t>Tipsy is a blended, weighted average of individual species projections…TASS has the added benefit of growing mixed species stands   </a:t>
            </a:r>
          </a:p>
          <a:p>
            <a:pPr marL="628650" lvl="1" indent="-171450">
              <a:buFont typeface="Arial" panose="020B0604020202020204" pitchFamily="34" charset="0"/>
              <a:buChar char="•"/>
            </a:pPr>
            <a:r>
              <a:rPr lang="en-CA" dirty="0"/>
              <a:t>This is key…our reliance on managed stands to provide for the provincial timber supply is increasing!!</a:t>
            </a:r>
          </a:p>
          <a:p>
            <a:pPr marL="171450" lvl="0" indent="-171450">
              <a:buFont typeface="Arial" panose="020B0604020202020204" pitchFamily="34" charset="0"/>
              <a:buChar char="•"/>
            </a:pPr>
            <a:endParaRPr lang="en-CA" dirty="0"/>
          </a:p>
          <a:p>
            <a:pPr marL="171450" lvl="0" indent="-171450">
              <a:buFont typeface="Arial" panose="020B0604020202020204" pitchFamily="34" charset="0"/>
              <a:buChar char="•"/>
            </a:pPr>
            <a:r>
              <a:rPr lang="en-CA" dirty="0"/>
              <a:t>WELL SPACED TREE COUNTS (CLICK)</a:t>
            </a:r>
          </a:p>
          <a:p>
            <a:pPr marL="628650" lvl="1" indent="-171450">
              <a:buFont typeface="Arial" panose="020B0604020202020204" pitchFamily="34" charset="0"/>
              <a:buChar char="•"/>
            </a:pPr>
            <a:r>
              <a:rPr lang="en-CA" dirty="0"/>
              <a:t>Well spaced and free growing tree counts are being carefully weighed for their value…</a:t>
            </a:r>
          </a:p>
          <a:p>
            <a:pPr marL="628650" lvl="1" indent="-171450">
              <a:buFont typeface="Arial" panose="020B0604020202020204" pitchFamily="34" charset="0"/>
              <a:buChar char="•"/>
            </a:pPr>
            <a:r>
              <a:rPr lang="en-CA" dirty="0"/>
              <a:t>these ‘tallies’ take a lot of time in the field to collect….and provide information ONLY satisfying compliance with stocking standards</a:t>
            </a:r>
          </a:p>
          <a:p>
            <a:pPr marL="628650" lvl="1" indent="-171450">
              <a:buFont typeface="Arial" panose="020B0604020202020204" pitchFamily="34" charset="0"/>
              <a:buChar char="•"/>
            </a:pPr>
            <a:r>
              <a:rPr lang="en-CA" dirty="0"/>
              <a:t>They have NO USE for FAIB modelling, NO USE in describing wildlife tree or stand attributes, NO USE carbon modelling, and NO USE informing success of any other non-timber objective</a:t>
            </a:r>
          </a:p>
          <a:p>
            <a:pPr marL="628650" lvl="1" indent="-171450">
              <a:buFont typeface="Arial" panose="020B0604020202020204" pitchFamily="34" charset="0"/>
              <a:buChar char="•"/>
            </a:pPr>
            <a:r>
              <a:rPr lang="en-CA" dirty="0"/>
              <a:t>There is known subjectivity in the selection of well spaced trees and the results are not reproducible</a:t>
            </a:r>
          </a:p>
          <a:p>
            <a:pPr marL="628650" lvl="1" indent="-171450">
              <a:buFont typeface="Arial" panose="020B0604020202020204" pitchFamily="34" charset="0"/>
              <a:buChar char="•"/>
            </a:pPr>
            <a:endParaRPr lang="en-CA" dirty="0"/>
          </a:p>
          <a:p>
            <a:pPr marL="171450" lvl="0" indent="-171450">
              <a:buFont typeface="Arial" panose="020B0604020202020204" pitchFamily="34" charset="0"/>
              <a:buChar char="•"/>
            </a:pPr>
            <a:r>
              <a:rPr lang="en-CA" dirty="0"/>
              <a:t>FREE GROWING TIMING (CLICK)</a:t>
            </a:r>
          </a:p>
          <a:p>
            <a:pPr marL="628650" lvl="1" indent="-171450">
              <a:buFont typeface="Arial" panose="020B0604020202020204" pitchFamily="34" charset="0"/>
              <a:buChar char="•"/>
            </a:pPr>
            <a:r>
              <a:rPr lang="en-CA" dirty="0"/>
              <a:t>The question here is when do we relieve an obligation? </a:t>
            </a:r>
          </a:p>
          <a:p>
            <a:pPr marL="628650" lvl="1" indent="-171450">
              <a:buFont typeface="Arial" panose="020B0604020202020204" pitchFamily="34" charset="0"/>
              <a:buChar char="•"/>
            </a:pPr>
            <a:r>
              <a:rPr lang="en-CA" dirty="0"/>
              <a:t>If we keep a similar model where compliance is required at regen and free growing, we may need to carefully consider the timing of information collected from a forest health perspective especially (early benefit, late too)..stand dynamics</a:t>
            </a:r>
          </a:p>
          <a:p>
            <a:pPr marL="628650" lvl="1" indent="-171450">
              <a:buFont typeface="Arial" panose="020B0604020202020204" pitchFamily="34" charset="0"/>
              <a:buChar char="•"/>
            </a:pPr>
            <a:r>
              <a:rPr lang="en-CA" dirty="0"/>
              <a:t>We could look at sliding our compliance survey toward regen only…and looking to link a ‘performance survey’ back to specific objectives that will…in theory ….be identified by various (CLICK) Forest Landscape Planning tables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5E6E03-438D-4753-9EE0-6085CD6FB565}"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8993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64473" lvl="1" indent="-181220">
              <a:buFont typeface="Arial" panose="020B0604020202020204" pitchFamily="34" charset="0"/>
              <a:buChar char="•"/>
            </a:pPr>
            <a:endParaRPr lang="en-CA" dirty="0"/>
          </a:p>
          <a:p>
            <a:pPr marL="181220" indent="-181220">
              <a:buFont typeface="Arial" panose="020B0604020202020204" pitchFamily="34" charset="0"/>
              <a:buChar char="•"/>
            </a:pPr>
            <a:endParaRPr lang="en-CA" dirty="0"/>
          </a:p>
          <a:p>
            <a:pPr marL="171450" indent="-171450">
              <a:buFont typeface="Arial" panose="020B0604020202020204" pitchFamily="34" charset="0"/>
              <a:buChar char="•"/>
            </a:pPr>
            <a:r>
              <a:rPr lang="en-CA" dirty="0"/>
              <a:t>The fundamental goal of the free growing working group is to improve the young stand  inventory and incorporate changes that…(CLICK)</a:t>
            </a:r>
          </a:p>
          <a:p>
            <a:pPr marL="628650" lvl="1" indent="-171450">
              <a:buFont typeface="Arial" panose="020B0604020202020204" pitchFamily="34" charset="0"/>
              <a:buChar char="•"/>
            </a:pPr>
            <a:r>
              <a:rPr lang="en-CA" dirty="0"/>
              <a:t>Improve data inputs to TSR…and consider other program area needs</a:t>
            </a:r>
          </a:p>
          <a:p>
            <a:pPr marL="628650" lvl="1" indent="-171450">
              <a:buFont typeface="Arial" panose="020B0604020202020204" pitchFamily="34" charset="0"/>
              <a:buChar char="•"/>
            </a:pPr>
            <a:r>
              <a:rPr lang="en-CA" dirty="0"/>
              <a:t>What Taisa will speak about is predicated on our first Goal…to identify information that is:</a:t>
            </a:r>
          </a:p>
          <a:p>
            <a:pPr marL="1085850" lvl="2" indent="-171450">
              <a:buFont typeface="Arial" panose="020B0604020202020204" pitchFamily="34" charset="0"/>
              <a:buChar char="•"/>
            </a:pPr>
            <a:r>
              <a:rPr lang="en-US" sz="1200" dirty="0">
                <a:latin typeface="Arial Black" panose="020B0A04020102020204" pitchFamily="34" charset="0"/>
              </a:rPr>
              <a:t>Collected but likely not to the standard required</a:t>
            </a:r>
          </a:p>
          <a:p>
            <a:pPr marL="1085850" lvl="2" indent="-171450">
              <a:buFont typeface="Arial" panose="020B0604020202020204" pitchFamily="34" charset="0"/>
              <a:buChar char="•"/>
            </a:pPr>
            <a:r>
              <a:rPr lang="en-US" dirty="0"/>
              <a:t>Collected to an adequate standard; </a:t>
            </a:r>
          </a:p>
          <a:p>
            <a:pPr marL="1085850" lvl="2" indent="-171450">
              <a:buFont typeface="Arial" panose="020B0604020202020204" pitchFamily="34" charset="0"/>
              <a:buChar char="•"/>
            </a:pPr>
            <a:r>
              <a:rPr lang="en-US" dirty="0"/>
              <a:t>Collected to a higher standard than required; or </a:t>
            </a:r>
          </a:p>
          <a:p>
            <a:pPr marL="1085850" lvl="2" indent="-171450">
              <a:buFont typeface="Arial" panose="020B0604020202020204" pitchFamily="34" charset="0"/>
              <a:buChar char="•"/>
            </a:pPr>
            <a:r>
              <a:rPr lang="en-US" dirty="0"/>
              <a:t>Not collected AT ALL</a:t>
            </a:r>
          </a:p>
          <a:p>
            <a:pPr marL="914400" lvl="2" indent="0">
              <a:buFont typeface="Arial" panose="020B0604020202020204" pitchFamily="34" charset="0"/>
              <a:buNone/>
            </a:pPr>
            <a:endParaRPr lang="en-CA" dirty="0"/>
          </a:p>
          <a:p>
            <a:pPr marL="628650" lvl="1" indent="-171450">
              <a:buFont typeface="Arial" panose="020B0604020202020204" pitchFamily="34" charset="0"/>
              <a:buChar char="•"/>
            </a:pPr>
            <a:r>
              <a:rPr lang="en-CA" dirty="0"/>
              <a:t> This transitions to quick wins…survey changes now!</a:t>
            </a:r>
          </a:p>
          <a:p>
            <a:pPr marL="628650" lvl="1" indent="-171450">
              <a:buFont typeface="Arial" panose="020B0604020202020204" pitchFamily="34" charset="0"/>
              <a:buChar char="•"/>
            </a:pPr>
            <a:endParaRPr lang="en-CA" dirty="0"/>
          </a:p>
          <a:p>
            <a:pPr lvl="1"/>
            <a:endParaRPr lang="en-US" sz="1200" dirty="0">
              <a:latin typeface="Arial Black" panose="020B0A04020102020204" pitchFamily="34" charset="0"/>
            </a:endParaRPr>
          </a:p>
        </p:txBody>
      </p:sp>
      <p:sp>
        <p:nvSpPr>
          <p:cNvPr id="4" name="Slide Number Placeholder 3"/>
          <p:cNvSpPr>
            <a:spLocks noGrp="1"/>
          </p:cNvSpPr>
          <p:nvPr>
            <p:ph type="sldNum" sz="quarter" idx="10"/>
          </p:nvPr>
        </p:nvSpPr>
        <p:spPr/>
        <p:txBody>
          <a:bodyPr/>
          <a:lstStyle/>
          <a:p>
            <a:fld id="{325E6E03-438D-4753-9EE0-6085CD6FB565}" type="slidenum">
              <a:rPr lang="en-CA" smtClean="0"/>
              <a:t>4</a:t>
            </a:fld>
            <a:endParaRPr lang="en-CA"/>
          </a:p>
        </p:txBody>
      </p:sp>
    </p:spTree>
    <p:extLst>
      <p:ext uri="{BB962C8B-B14F-4D97-AF65-F5344CB8AC3E}">
        <p14:creationId xmlns:p14="http://schemas.microsoft.com/office/powerpoint/2010/main" val="4105432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1016000" y="3200400"/>
            <a:ext cx="10058400" cy="1524000"/>
          </a:xfr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1016000" y="4724400"/>
            <a:ext cx="9144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
        <p:nvSpPr>
          <p:cNvPr id="7" name="Rectangle 6"/>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2448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2279308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016000" y="3276600"/>
            <a:ext cx="100584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1016000" y="4953000"/>
            <a:ext cx="9144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
        <p:nvSpPr>
          <p:cNvPr id="8" name="Rectangle 7"/>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5698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160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85179D-77B4-42B4-97B6-A7128A0140AD}" type="datetimeFigureOut">
              <a:rPr lang="en-CA" smtClean="0"/>
              <a:t>2021-11-25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2014533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119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119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5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5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85179D-77B4-42B4-97B6-A7128A0140AD}" type="datetimeFigureOut">
              <a:rPr lang="en-CA" smtClean="0"/>
              <a:t>2021-11-25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C17120F-597C-4FC3-A9A7-7B6D33C0CB82}" type="slidenum">
              <a:rPr lang="en-CA" smtClean="0"/>
              <a:t>‹#›</a:t>
            </a:fld>
            <a:endParaRPr lang="en-CA"/>
          </a:p>
        </p:txBody>
      </p:sp>
      <p:cxnSp>
        <p:nvCxnSpPr>
          <p:cNvPr id="11" name="Straight Connector 10"/>
          <p:cNvCxnSpPr/>
          <p:nvPr/>
        </p:nvCxnSpPr>
        <p:spPr>
          <a:xfrm>
            <a:off x="10119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935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7296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85179D-77B4-42B4-97B6-A7128A0140AD}" type="datetimeFigureOut">
              <a:rPr lang="en-CA" smtClean="0"/>
              <a:t>2021-11-25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1101031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5179D-77B4-42B4-97B6-A7128A0140AD}" type="datetimeFigureOut">
              <a:rPr lang="en-CA" smtClean="0"/>
              <a:t>2021-11-25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729566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6464" cy="1600200"/>
          </a:xfrm>
        </p:spPr>
        <p:txBody>
          <a:bodyPr anchor="b">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4947821" y="457201"/>
            <a:ext cx="6126579"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6002" y="457200"/>
            <a:ext cx="3564876"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85179D-77B4-42B4-97B6-A7128A0140AD}" type="datetimeFigureOut">
              <a:rPr lang="en-CA" smtClean="0"/>
              <a:t>2021-11-25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C17120F-597C-4FC3-A9A7-7B6D33C0CB82}" type="slidenum">
              <a:rPr lang="en-CA" smtClean="0"/>
              <a:t>‹#›</a:t>
            </a:fld>
            <a:endParaRPr lang="en-CA"/>
          </a:p>
        </p:txBody>
      </p:sp>
      <p:cxnSp>
        <p:nvCxnSpPr>
          <p:cNvPr id="10" name="Straight Connector 9"/>
          <p:cNvCxnSpPr/>
          <p:nvPr/>
        </p:nvCxnSpPr>
        <p:spPr>
          <a:xfrm rot="5400000">
            <a:off x="2871259" y="2514336"/>
            <a:ext cx="3810000" cy="211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2473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1936" y="4572000"/>
            <a:ext cx="9046464" cy="1600200"/>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1036320" y="457200"/>
            <a:ext cx="100584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33856" y="3505200"/>
            <a:ext cx="98552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85179D-77B4-42B4-97B6-A7128A0140AD}" type="datetimeFigureOut">
              <a:rPr lang="en-CA" smtClean="0"/>
              <a:t>2021-11-25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3390344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219200" y="685800"/>
            <a:ext cx="9652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58005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000" y="685802"/>
            <a:ext cx="2438400" cy="5410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454400" y="685801"/>
            <a:ext cx="7620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231741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000" y="4572000"/>
            <a:ext cx="90424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016000" y="685800"/>
            <a:ext cx="10058400" cy="3886200"/>
          </a:xfrm>
          <a:prstGeom prst="rect">
            <a:avLst/>
          </a:prstGeom>
        </p:spPr>
        <p:txBody>
          <a:bodyPr vert="horz" lIns="91440" tIns="45720" rIns="9144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31200" y="6208777"/>
            <a:ext cx="28448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4A85179D-77B4-42B4-97B6-A7128A0140AD}" type="datetimeFigureOut">
              <a:rPr lang="en-CA" smtClean="0"/>
              <a:t>2021-11-25</a:t>
            </a:fld>
            <a:endParaRPr lang="en-CA"/>
          </a:p>
        </p:txBody>
      </p:sp>
      <p:sp>
        <p:nvSpPr>
          <p:cNvPr id="5" name="Footer Placeholder 4"/>
          <p:cNvSpPr>
            <a:spLocks noGrp="1"/>
          </p:cNvSpPr>
          <p:nvPr>
            <p:ph type="ftr" sz="quarter" idx="3"/>
          </p:nvPr>
        </p:nvSpPr>
        <p:spPr>
          <a:xfrm>
            <a:off x="1015999" y="6208777"/>
            <a:ext cx="6498492"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CA"/>
          </a:p>
        </p:txBody>
      </p:sp>
      <p:sp>
        <p:nvSpPr>
          <p:cNvPr id="6" name="Slide Number Placeholder 5"/>
          <p:cNvSpPr>
            <a:spLocks noGrp="1"/>
          </p:cNvSpPr>
          <p:nvPr>
            <p:ph type="sldNum" sz="quarter" idx="4"/>
          </p:nvPr>
        </p:nvSpPr>
        <p:spPr>
          <a:xfrm>
            <a:off x="10160000" y="5687569"/>
            <a:ext cx="1016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5C17120F-597C-4FC3-A9A7-7B6D33C0CB82}" type="slidenum">
              <a:rPr lang="en-CA" smtClean="0"/>
              <a:t>‹#›</a:t>
            </a:fld>
            <a:endParaRPr lang="en-CA"/>
          </a:p>
        </p:txBody>
      </p:sp>
      <p:sp>
        <p:nvSpPr>
          <p:cNvPr id="8" name="Rectangle 7"/>
          <p:cNvSpPr/>
          <p:nvPr/>
        </p:nvSpPr>
        <p:spPr>
          <a:xfrm>
            <a:off x="1036320" y="0"/>
            <a:ext cx="100584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632279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DB366B-AD87-4623-AFB9-9AC3DF08C665}"/>
              </a:ext>
            </a:extLst>
          </p:cNvPr>
          <p:cNvPicPr>
            <a:picLocks noChangeAspect="1"/>
          </p:cNvPicPr>
          <p:nvPr/>
        </p:nvPicPr>
        <p:blipFill>
          <a:blip r:embed="rId3"/>
          <a:stretch>
            <a:fillRect/>
          </a:stretch>
        </p:blipFill>
        <p:spPr>
          <a:xfrm>
            <a:off x="6622515" y="144853"/>
            <a:ext cx="3744416" cy="2808312"/>
          </a:xfrm>
          <a:prstGeom prst="rect">
            <a:avLst/>
          </a:prstGeom>
          <a:solidFill>
            <a:schemeClr val="bg1"/>
          </a:solidFill>
          <a:ln w="25400">
            <a:solidFill>
              <a:schemeClr val="bg1"/>
            </a:solidFill>
          </a:ln>
        </p:spPr>
      </p:pic>
      <p:sp>
        <p:nvSpPr>
          <p:cNvPr id="2" name="Title 1"/>
          <p:cNvSpPr>
            <a:spLocks noGrp="1"/>
          </p:cNvSpPr>
          <p:nvPr>
            <p:ph type="ctrTitle"/>
          </p:nvPr>
        </p:nvSpPr>
        <p:spPr>
          <a:xfrm>
            <a:off x="2423592" y="654691"/>
            <a:ext cx="4674726" cy="1440635"/>
          </a:xfrm>
        </p:spPr>
        <p:txBody>
          <a:bodyPr/>
          <a:lstStyle/>
          <a:p>
            <a:br>
              <a:rPr lang="en-CA" dirty="0">
                <a:solidFill>
                  <a:schemeClr val="bg1"/>
                </a:solidFill>
              </a:rPr>
            </a:br>
            <a:br>
              <a:rPr lang="en-CA" dirty="0">
                <a:solidFill>
                  <a:schemeClr val="bg1"/>
                </a:solidFill>
              </a:rPr>
            </a:br>
            <a:br>
              <a:rPr lang="en-CA" dirty="0">
                <a:solidFill>
                  <a:schemeClr val="bg1"/>
                </a:solidFill>
              </a:rPr>
            </a:br>
            <a:br>
              <a:rPr lang="en-CA" dirty="0">
                <a:solidFill>
                  <a:schemeClr val="bg1"/>
                </a:solidFill>
              </a:rPr>
            </a:br>
            <a:r>
              <a:rPr lang="en-CA" sz="5400" dirty="0">
                <a:solidFill>
                  <a:schemeClr val="bg1"/>
                </a:solidFill>
              </a:rPr>
              <a:t>Free Growing</a:t>
            </a:r>
            <a:br>
              <a:rPr lang="en-CA" sz="5400" dirty="0">
                <a:solidFill>
                  <a:schemeClr val="bg1"/>
                </a:solidFill>
              </a:rPr>
            </a:br>
            <a:r>
              <a:rPr lang="en-CA" sz="5400" dirty="0">
                <a:solidFill>
                  <a:schemeClr val="bg1"/>
                </a:solidFill>
              </a:rPr>
              <a:t>Working</a:t>
            </a:r>
            <a:r>
              <a:rPr lang="en-CA" sz="5400" dirty="0">
                <a:solidFill>
                  <a:schemeClr val="tx1"/>
                </a:solidFill>
              </a:rPr>
              <a:t> </a:t>
            </a:r>
            <a:r>
              <a:rPr lang="en-CA" sz="5400" dirty="0">
                <a:solidFill>
                  <a:schemeClr val="bg1"/>
                </a:solidFill>
              </a:rPr>
              <a:t>Group</a:t>
            </a:r>
            <a:r>
              <a:rPr lang="en-CA" sz="4800" dirty="0">
                <a:solidFill>
                  <a:schemeClr val="bg1"/>
                </a:solidFill>
              </a:rPr>
              <a:t> </a:t>
            </a:r>
            <a:r>
              <a:rPr lang="en-CA" sz="2400" dirty="0">
                <a:solidFill>
                  <a:schemeClr val="tx1"/>
                </a:solidFill>
              </a:rPr>
              <a:t>ISSC Update:  November 24, 2021</a:t>
            </a:r>
          </a:p>
        </p:txBody>
      </p:sp>
      <p:pic>
        <p:nvPicPr>
          <p:cNvPr id="6" name="Picture 5">
            <a:extLst>
              <a:ext uri="{FF2B5EF4-FFF2-40B4-BE49-F238E27FC236}">
                <a16:creationId xmlns:a16="http://schemas.microsoft.com/office/drawing/2014/main" id="{2E1E2316-D674-4FEA-9528-7B61A0C2E7F3}"/>
              </a:ext>
            </a:extLst>
          </p:cNvPr>
          <p:cNvPicPr>
            <a:picLocks noChangeAspect="1"/>
          </p:cNvPicPr>
          <p:nvPr/>
        </p:nvPicPr>
        <p:blipFill>
          <a:blip r:embed="rId4"/>
          <a:stretch>
            <a:fillRect/>
          </a:stretch>
        </p:blipFill>
        <p:spPr>
          <a:xfrm>
            <a:off x="1791450" y="2198641"/>
            <a:ext cx="3280600" cy="4344101"/>
          </a:xfrm>
          <a:prstGeom prst="rect">
            <a:avLst/>
          </a:prstGeom>
          <a:ln w="25400">
            <a:solidFill>
              <a:schemeClr val="accent1"/>
            </a:solidFill>
          </a:ln>
        </p:spPr>
      </p:pic>
      <p:pic>
        <p:nvPicPr>
          <p:cNvPr id="5" name="Picture 4">
            <a:extLst>
              <a:ext uri="{FF2B5EF4-FFF2-40B4-BE49-F238E27FC236}">
                <a16:creationId xmlns:a16="http://schemas.microsoft.com/office/drawing/2014/main" id="{96E91DC4-4F06-4198-ADF8-D797C744CA76}"/>
              </a:ext>
            </a:extLst>
          </p:cNvPr>
          <p:cNvPicPr>
            <a:picLocks noChangeAspect="1"/>
          </p:cNvPicPr>
          <p:nvPr/>
        </p:nvPicPr>
        <p:blipFill>
          <a:blip r:embed="rId5"/>
          <a:stretch>
            <a:fillRect/>
          </a:stretch>
        </p:blipFill>
        <p:spPr>
          <a:xfrm>
            <a:off x="4575664" y="3927944"/>
            <a:ext cx="5980387" cy="2275366"/>
          </a:xfrm>
          <a:prstGeom prst="rect">
            <a:avLst/>
          </a:prstGeom>
          <a:ln w="25400">
            <a:solidFill>
              <a:schemeClr val="accent1"/>
            </a:solidFill>
          </a:ln>
        </p:spPr>
      </p:pic>
      <p:sp>
        <p:nvSpPr>
          <p:cNvPr id="7" name="TextBox 6">
            <a:extLst>
              <a:ext uri="{FF2B5EF4-FFF2-40B4-BE49-F238E27FC236}">
                <a16:creationId xmlns:a16="http://schemas.microsoft.com/office/drawing/2014/main" id="{C044667F-8D80-4E84-898F-81A428B20B60}"/>
              </a:ext>
            </a:extLst>
          </p:cNvPr>
          <p:cNvSpPr txBox="1"/>
          <p:nvPr/>
        </p:nvSpPr>
        <p:spPr>
          <a:xfrm>
            <a:off x="5093682" y="4001359"/>
            <a:ext cx="3456384" cy="369332"/>
          </a:xfrm>
          <a:prstGeom prst="rect">
            <a:avLst/>
          </a:prstGeom>
          <a:noFill/>
        </p:spPr>
        <p:txBody>
          <a:bodyPr wrap="square" rtlCol="0">
            <a:spAutoFit/>
          </a:bodyPr>
          <a:lstStyle/>
          <a:p>
            <a:r>
              <a:rPr lang="en-CA" dirty="0">
                <a:solidFill>
                  <a:prstClr val="black"/>
                </a:solidFill>
                <a:latin typeface="Times New Roman"/>
              </a:rPr>
              <a:t>3.2.2 </a:t>
            </a:r>
            <a:r>
              <a:rPr lang="en-CA" b="1" dirty="0">
                <a:solidFill>
                  <a:prstClr val="black"/>
                </a:solidFill>
                <a:latin typeface="Times New Roman"/>
              </a:rPr>
              <a:t>Regeneration</a:t>
            </a:r>
            <a:r>
              <a:rPr lang="en-CA" dirty="0">
                <a:solidFill>
                  <a:prstClr val="black"/>
                </a:solidFill>
                <a:latin typeface="Times New Roman"/>
              </a:rPr>
              <a:t> – Planting</a:t>
            </a:r>
          </a:p>
        </p:txBody>
      </p:sp>
      <p:pic>
        <p:nvPicPr>
          <p:cNvPr id="8" name="Picture 7">
            <a:extLst>
              <a:ext uri="{FF2B5EF4-FFF2-40B4-BE49-F238E27FC236}">
                <a16:creationId xmlns:a16="http://schemas.microsoft.com/office/drawing/2014/main" id="{846A4A04-BA1F-4BC2-89B8-77DE0E365E9D}"/>
              </a:ext>
            </a:extLst>
          </p:cNvPr>
          <p:cNvPicPr>
            <a:picLocks noChangeAspect="1"/>
          </p:cNvPicPr>
          <p:nvPr/>
        </p:nvPicPr>
        <p:blipFill>
          <a:blip r:embed="rId6"/>
          <a:stretch>
            <a:fillRect/>
          </a:stretch>
        </p:blipFill>
        <p:spPr>
          <a:xfrm>
            <a:off x="8040693" y="3183665"/>
            <a:ext cx="2345566" cy="864156"/>
          </a:xfrm>
          <a:prstGeom prst="rect">
            <a:avLst/>
          </a:prstGeom>
          <a:ln w="25400">
            <a:solidFill>
              <a:schemeClr val="accent1"/>
            </a:solidFill>
          </a:ln>
        </p:spPr>
      </p:pic>
    </p:spTree>
    <p:extLst>
      <p:ext uri="{BB962C8B-B14F-4D97-AF65-F5344CB8AC3E}">
        <p14:creationId xmlns:p14="http://schemas.microsoft.com/office/powerpoint/2010/main" val="93343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1584" y="95057"/>
            <a:ext cx="7848872" cy="1122826"/>
          </a:xfrm>
        </p:spPr>
        <p:txBody>
          <a:bodyPr/>
          <a:lstStyle/>
          <a:p>
            <a:br>
              <a:rPr lang="en-CA" dirty="0">
                <a:solidFill>
                  <a:schemeClr val="bg1"/>
                </a:solidFill>
              </a:rPr>
            </a:br>
            <a:br>
              <a:rPr lang="en-CA" dirty="0">
                <a:solidFill>
                  <a:schemeClr val="bg1"/>
                </a:solidFill>
              </a:rPr>
            </a:br>
            <a:br>
              <a:rPr lang="en-CA" dirty="0">
                <a:solidFill>
                  <a:schemeClr val="bg1"/>
                </a:solidFill>
              </a:rPr>
            </a:br>
            <a:br>
              <a:rPr lang="en-CA" dirty="0">
                <a:solidFill>
                  <a:schemeClr val="bg1"/>
                </a:solidFill>
              </a:rPr>
            </a:br>
            <a:r>
              <a:rPr lang="en-CA" sz="4000" dirty="0">
                <a:solidFill>
                  <a:schemeClr val="bg1"/>
                </a:solidFill>
              </a:rPr>
              <a:t>Road map: Document Sharing</a:t>
            </a:r>
          </a:p>
        </p:txBody>
      </p:sp>
      <p:sp>
        <p:nvSpPr>
          <p:cNvPr id="7" name="TextBox 6">
            <a:extLst>
              <a:ext uri="{FF2B5EF4-FFF2-40B4-BE49-F238E27FC236}">
                <a16:creationId xmlns:a16="http://schemas.microsoft.com/office/drawing/2014/main" id="{7DA41ADE-9B9E-40A9-A2F0-DB0DEEFD9EF0}"/>
              </a:ext>
            </a:extLst>
          </p:cNvPr>
          <p:cNvSpPr txBox="1"/>
          <p:nvPr/>
        </p:nvSpPr>
        <p:spPr>
          <a:xfrm>
            <a:off x="1666247" y="1700809"/>
            <a:ext cx="8859507" cy="4247317"/>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CA" b="1" dirty="0"/>
          </a:p>
          <a:p>
            <a:pPr marL="285750" indent="-285750">
              <a:buFont typeface="Arial" panose="020B0604020202020204" pitchFamily="34" charset="0"/>
              <a:buChar char="•"/>
            </a:pPr>
            <a:r>
              <a:rPr lang="en-CA" b="1" dirty="0"/>
              <a:t>Distribution of Data Needs Assessment Paper to Industry and Government</a:t>
            </a:r>
          </a:p>
          <a:p>
            <a:pPr marL="285750" indent="-285750">
              <a:buFont typeface="Arial" panose="020B0604020202020204" pitchFamily="34" charset="0"/>
              <a:buChar char="•"/>
            </a:pPr>
            <a:endParaRPr lang="en-CA" b="1" dirty="0"/>
          </a:p>
          <a:p>
            <a:pPr marL="285750" indent="-285750">
              <a:buFont typeface="Arial" panose="020B0604020202020204" pitchFamily="34" charset="0"/>
              <a:buChar char="•"/>
            </a:pPr>
            <a:r>
              <a:rPr lang="en-CA" b="1" dirty="0"/>
              <a:t>Distribution of Supporting Documents: tools that identify the potential issues and pose solutions:</a:t>
            </a:r>
          </a:p>
          <a:p>
            <a:pPr marL="742950" lvl="1" indent="-285750">
              <a:buFont typeface="Arial" panose="020B0604020202020204" pitchFamily="34" charset="0"/>
              <a:buChar char="•"/>
            </a:pPr>
            <a:r>
              <a:rPr lang="en-CA" b="1" dirty="0"/>
              <a:t>Well Spaced</a:t>
            </a:r>
          </a:p>
          <a:p>
            <a:pPr marL="742950" lvl="1" indent="-285750">
              <a:buFont typeface="Arial" panose="020B0604020202020204" pitchFamily="34" charset="0"/>
              <a:buChar char="•"/>
            </a:pPr>
            <a:r>
              <a:rPr lang="en-CA" b="1" dirty="0"/>
              <a:t>TASS/Tipsy modelling</a:t>
            </a:r>
          </a:p>
          <a:p>
            <a:pPr marL="742950" lvl="1" indent="-285750">
              <a:buFont typeface="Arial" panose="020B0604020202020204" pitchFamily="34" charset="0"/>
              <a:buChar char="•"/>
            </a:pPr>
            <a:r>
              <a:rPr lang="en-CA" b="1" dirty="0"/>
              <a:t>Regeneration Assessment Options</a:t>
            </a:r>
          </a:p>
          <a:p>
            <a:pPr marL="742950" lvl="1" indent="-285750">
              <a:buFont typeface="Arial" panose="020B0604020202020204" pitchFamily="34" charset="0"/>
              <a:buChar char="•"/>
            </a:pPr>
            <a:r>
              <a:rPr lang="en-CA" b="1" dirty="0"/>
              <a:t>Current Modelling for TSR using RESULTS data</a:t>
            </a:r>
          </a:p>
          <a:p>
            <a:pPr marL="285750" indent="-285750">
              <a:buFont typeface="Arial" panose="020B0604020202020204" pitchFamily="34" charset="0"/>
              <a:buChar char="•"/>
            </a:pPr>
            <a:endParaRPr lang="en-CA" b="1" dirty="0"/>
          </a:p>
          <a:p>
            <a:pPr lvl="1"/>
            <a:endParaRPr lang="en-CA" b="1" dirty="0"/>
          </a:p>
          <a:p>
            <a:pPr lvl="1"/>
            <a:r>
              <a:rPr lang="en-CA" b="1" dirty="0"/>
              <a:t>Next Steps will </a:t>
            </a:r>
          </a:p>
          <a:p>
            <a:pPr lvl="1"/>
            <a:r>
              <a:rPr lang="en-CA" b="1" dirty="0"/>
              <a:t>Work toward developing ‘straw dog’ methods testing within a pilot, trial area…collaborating…feedback on FG framework and possible survey objectives</a:t>
            </a:r>
          </a:p>
          <a:p>
            <a:pPr lvl="1"/>
            <a:endParaRPr lang="en-CA" b="1" dirty="0"/>
          </a:p>
        </p:txBody>
      </p:sp>
    </p:spTree>
    <p:extLst>
      <p:ext uri="{BB962C8B-B14F-4D97-AF65-F5344CB8AC3E}">
        <p14:creationId xmlns:p14="http://schemas.microsoft.com/office/powerpoint/2010/main" val="8310323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1584" y="95057"/>
            <a:ext cx="7848872" cy="1029688"/>
          </a:xfrm>
        </p:spPr>
        <p:txBody>
          <a:bodyPr/>
          <a:lstStyle/>
          <a:p>
            <a:br>
              <a:rPr lang="en-CA" dirty="0">
                <a:solidFill>
                  <a:schemeClr val="bg1"/>
                </a:solidFill>
              </a:rPr>
            </a:br>
            <a:br>
              <a:rPr lang="en-CA" dirty="0">
                <a:solidFill>
                  <a:schemeClr val="bg1"/>
                </a:solidFill>
              </a:rPr>
            </a:br>
            <a:br>
              <a:rPr lang="en-CA" dirty="0">
                <a:solidFill>
                  <a:schemeClr val="bg1"/>
                </a:solidFill>
              </a:rPr>
            </a:br>
            <a:br>
              <a:rPr lang="en-CA" dirty="0">
                <a:solidFill>
                  <a:schemeClr val="bg1"/>
                </a:solidFill>
              </a:rPr>
            </a:br>
            <a:r>
              <a:rPr lang="en-CA" sz="4000" dirty="0">
                <a:solidFill>
                  <a:schemeClr val="bg1"/>
                </a:solidFill>
              </a:rPr>
              <a:t>Next Steps to Improve Free Growing</a:t>
            </a:r>
          </a:p>
        </p:txBody>
      </p:sp>
      <p:sp>
        <p:nvSpPr>
          <p:cNvPr id="7" name="TextBox 6">
            <a:extLst>
              <a:ext uri="{FF2B5EF4-FFF2-40B4-BE49-F238E27FC236}">
                <a16:creationId xmlns:a16="http://schemas.microsoft.com/office/drawing/2014/main" id="{7DA41ADE-9B9E-40A9-A2F0-DB0DEEFD9EF0}"/>
              </a:ext>
            </a:extLst>
          </p:cNvPr>
          <p:cNvSpPr txBox="1"/>
          <p:nvPr/>
        </p:nvSpPr>
        <p:spPr>
          <a:xfrm>
            <a:off x="1666247" y="1686517"/>
            <a:ext cx="8859507" cy="4247317"/>
          </a:xfrm>
          <a:prstGeom prst="rect">
            <a:avLst/>
          </a:prstGeom>
          <a:solidFill>
            <a:schemeClr val="bg1"/>
          </a:solidFill>
        </p:spPr>
        <p:txBody>
          <a:bodyPr wrap="square" rtlCol="0">
            <a:spAutoFit/>
          </a:bodyPr>
          <a:lstStyle/>
          <a:p>
            <a:pPr marL="742950" lvl="1" indent="-285750">
              <a:buFont typeface="Arial" panose="020B0604020202020204" pitchFamily="34" charset="0"/>
              <a:buChar char="•"/>
            </a:pPr>
            <a:endParaRPr lang="en-CA" b="1" dirty="0">
              <a:solidFill>
                <a:prstClr val="black"/>
              </a:solidFill>
              <a:latin typeface="Times New Roman"/>
            </a:endParaRPr>
          </a:p>
          <a:p>
            <a:pPr marL="742950" lvl="1" indent="-285750">
              <a:buFont typeface="Arial" panose="020B0604020202020204" pitchFamily="34" charset="0"/>
              <a:buChar char="•"/>
            </a:pPr>
            <a:r>
              <a:rPr lang="en-CA" b="1" dirty="0">
                <a:solidFill>
                  <a:prstClr val="black"/>
                </a:solidFill>
                <a:latin typeface="Times New Roman"/>
              </a:rPr>
              <a:t>SURVEY CHANGES NOW! </a:t>
            </a:r>
          </a:p>
          <a:p>
            <a:pPr marL="1200150" lvl="2" indent="-285750">
              <a:buFont typeface="Arial" panose="020B0604020202020204" pitchFamily="34" charset="0"/>
              <a:buChar char="•"/>
            </a:pPr>
            <a:r>
              <a:rPr lang="en-CA" b="1" dirty="0">
                <a:solidFill>
                  <a:prstClr val="black"/>
                </a:solidFill>
                <a:latin typeface="Times New Roman"/>
              </a:rPr>
              <a:t>Implementing changes to the silviculture survey system at Regeneration Delay and Free Growing</a:t>
            </a:r>
          </a:p>
          <a:p>
            <a:pPr marL="742950" lvl="1" indent="-285750">
              <a:buFont typeface="Arial" panose="020B0604020202020204" pitchFamily="34" charset="0"/>
              <a:buChar char="•"/>
            </a:pPr>
            <a:endParaRPr lang="en-CA" b="1" u="sng" dirty="0">
              <a:solidFill>
                <a:prstClr val="black"/>
              </a:solidFill>
              <a:latin typeface="Times New Roman"/>
            </a:endParaRPr>
          </a:p>
          <a:p>
            <a:pPr marL="742950" lvl="1" indent="-285750">
              <a:buFont typeface="Arial" panose="020B0604020202020204" pitchFamily="34" charset="0"/>
              <a:buChar char="•"/>
            </a:pPr>
            <a:r>
              <a:rPr lang="en-CA" b="1" dirty="0">
                <a:solidFill>
                  <a:prstClr val="black"/>
                </a:solidFill>
                <a:latin typeface="Times New Roman"/>
              </a:rPr>
              <a:t>PLANTING INFORMATION…we need it reported to RESULTS</a:t>
            </a:r>
          </a:p>
          <a:p>
            <a:pPr marL="742950" lvl="1" indent="-285750">
              <a:buFont typeface="Arial" panose="020B0604020202020204" pitchFamily="34" charset="0"/>
              <a:buChar char="•"/>
            </a:pPr>
            <a:endParaRPr lang="en-CA" b="1" dirty="0">
              <a:solidFill>
                <a:prstClr val="black"/>
              </a:solidFill>
              <a:latin typeface="Times New Roman"/>
            </a:endParaRPr>
          </a:p>
          <a:p>
            <a:pPr marL="742950" lvl="1" indent="-285750">
              <a:buFont typeface="Arial" panose="020B0604020202020204" pitchFamily="34" charset="0"/>
              <a:buChar char="•"/>
            </a:pPr>
            <a:r>
              <a:rPr lang="en-CA" b="1" dirty="0">
                <a:solidFill>
                  <a:prstClr val="black"/>
                </a:solidFill>
                <a:latin typeface="Times New Roman"/>
              </a:rPr>
              <a:t>WELL SPACED CONSTRUCT…useful anymore, or not? What are the alternatives?</a:t>
            </a:r>
          </a:p>
          <a:p>
            <a:pPr marL="742950" lvl="1" indent="-285750">
              <a:buFont typeface="Arial" panose="020B0604020202020204" pitchFamily="34" charset="0"/>
              <a:buChar char="•"/>
            </a:pPr>
            <a:endParaRPr lang="en-CA" b="1" dirty="0">
              <a:solidFill>
                <a:prstClr val="black"/>
              </a:solidFill>
              <a:latin typeface="Times New Roman"/>
            </a:endParaRPr>
          </a:p>
          <a:p>
            <a:pPr marL="742950" lvl="1" indent="-285750">
              <a:buFont typeface="Arial" panose="020B0604020202020204" pitchFamily="34" charset="0"/>
              <a:buChar char="•"/>
            </a:pPr>
            <a:r>
              <a:rPr lang="en-CA" b="1" dirty="0">
                <a:solidFill>
                  <a:prstClr val="black"/>
                </a:solidFill>
                <a:latin typeface="Times New Roman"/>
              </a:rPr>
              <a:t>FREE GROWING SURVEY TIMING and the Free Growing Declaration</a:t>
            </a:r>
          </a:p>
          <a:p>
            <a:pPr marL="742950" lvl="1" indent="-285750">
              <a:buFont typeface="Arial" panose="020B0604020202020204" pitchFamily="34" charset="0"/>
              <a:buChar char="•"/>
            </a:pPr>
            <a:endParaRPr lang="en-CA" b="1" dirty="0">
              <a:solidFill>
                <a:prstClr val="black"/>
              </a:solidFill>
              <a:latin typeface="Times New Roman"/>
            </a:endParaRPr>
          </a:p>
          <a:p>
            <a:pPr marL="742950" lvl="1" indent="-285750">
              <a:buFont typeface="Arial" panose="020B0604020202020204" pitchFamily="34" charset="0"/>
              <a:buChar char="•"/>
            </a:pPr>
            <a:r>
              <a:rPr lang="en-CA" b="1" dirty="0">
                <a:solidFill>
                  <a:prstClr val="black"/>
                </a:solidFill>
                <a:latin typeface="Times New Roman"/>
              </a:rPr>
              <a:t>Longer term alignment with FOREST LANDSCAPE PLANNING</a:t>
            </a:r>
          </a:p>
          <a:p>
            <a:pPr lvl="2"/>
            <a:endParaRPr lang="en-CA" b="1" dirty="0">
              <a:solidFill>
                <a:prstClr val="black"/>
              </a:solidFill>
              <a:latin typeface="Times New Roman"/>
            </a:endParaRPr>
          </a:p>
          <a:p>
            <a:pPr marL="742950" lvl="1" indent="-285750">
              <a:buFont typeface="Arial" panose="020B0604020202020204" pitchFamily="34" charset="0"/>
              <a:buChar char="•"/>
            </a:pPr>
            <a:endParaRPr lang="en-CA" b="1" dirty="0">
              <a:solidFill>
                <a:prstClr val="black"/>
              </a:solidFill>
              <a:latin typeface="Times New Roman"/>
            </a:endParaRPr>
          </a:p>
        </p:txBody>
      </p:sp>
    </p:spTree>
    <p:extLst>
      <p:ext uri="{BB962C8B-B14F-4D97-AF65-F5344CB8AC3E}">
        <p14:creationId xmlns:p14="http://schemas.microsoft.com/office/powerpoint/2010/main" val="2677692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7">
                                            <p:txEl>
                                              <p:pRg st="1" end="1"/>
                                            </p:txEl>
                                          </p:spTgt>
                                        </p:tgtEl>
                                      </p:cBhvr>
                                    </p:animEffect>
                                    <p:animScale>
                                      <p:cBhvr>
                                        <p:cTn id="7" dur="250" autoRev="1" fill="hold"/>
                                        <p:tgtEl>
                                          <p:spTgt spid="7">
                                            <p:txEl>
                                              <p:pRg st="1" end="1"/>
                                            </p:txEl>
                                          </p:spTgt>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7">
                                            <p:txEl>
                                              <p:pRg st="2" end="2"/>
                                            </p:txEl>
                                          </p:spTgt>
                                        </p:tgtEl>
                                      </p:cBhvr>
                                    </p:animEffect>
                                    <p:animScale>
                                      <p:cBhvr>
                                        <p:cTn id="10" dur="250" autoRev="1" fill="hold"/>
                                        <p:tgtEl>
                                          <p:spTgt spid="7">
                                            <p:txEl>
                                              <p:pRg st="2" end="2"/>
                                            </p:txEl>
                                          </p:spTgt>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7">
                                            <p:txEl>
                                              <p:pRg st="4" end="4"/>
                                            </p:txEl>
                                          </p:spTgt>
                                        </p:tgtEl>
                                      </p:cBhvr>
                                    </p:animEffect>
                                    <p:animScale>
                                      <p:cBhvr>
                                        <p:cTn id="15" dur="250" autoRev="1" fill="hold"/>
                                        <p:tgtEl>
                                          <p:spTgt spid="7">
                                            <p:txEl>
                                              <p:pRg st="4" end="4"/>
                                            </p:txEl>
                                          </p:spTgt>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7">
                                            <p:txEl>
                                              <p:pRg st="6" end="6"/>
                                            </p:txEl>
                                          </p:spTgt>
                                        </p:tgtEl>
                                      </p:cBhvr>
                                    </p:animEffect>
                                    <p:animScale>
                                      <p:cBhvr>
                                        <p:cTn id="20" dur="250" autoRev="1" fill="hold"/>
                                        <p:tgtEl>
                                          <p:spTgt spid="7">
                                            <p:txEl>
                                              <p:pRg st="6" end="6"/>
                                            </p:txEl>
                                          </p:spTgt>
                                        </p:tgtEl>
                                      </p:cBhvr>
                                      <p:by x="105000" y="105000"/>
                                    </p:animScale>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7">
                                            <p:txEl>
                                              <p:pRg st="8" end="8"/>
                                            </p:txEl>
                                          </p:spTgt>
                                        </p:tgtEl>
                                      </p:cBhvr>
                                    </p:animEffect>
                                    <p:animScale>
                                      <p:cBhvr>
                                        <p:cTn id="25" dur="250" autoRev="1" fill="hold"/>
                                        <p:tgtEl>
                                          <p:spTgt spid="7">
                                            <p:txEl>
                                              <p:pRg st="8" end="8"/>
                                            </p:txEl>
                                          </p:spTgt>
                                        </p:tgtEl>
                                      </p:cBhvr>
                                      <p:by x="105000" y="105000"/>
                                    </p:animScale>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nodeType="clickEffect">
                                  <p:stCondLst>
                                    <p:cond delay="0"/>
                                  </p:stCondLst>
                                  <p:childTnLst>
                                    <p:animEffect transition="out" filter="fade">
                                      <p:cBhvr>
                                        <p:cTn id="29" dur="500" tmFilter="0, 0; .2, .5; .8, .5; 1, 0"/>
                                        <p:tgtEl>
                                          <p:spTgt spid="7">
                                            <p:txEl>
                                              <p:pRg st="10" end="10"/>
                                            </p:txEl>
                                          </p:spTgt>
                                        </p:tgtEl>
                                      </p:cBhvr>
                                    </p:animEffect>
                                    <p:animScale>
                                      <p:cBhvr>
                                        <p:cTn id="30" dur="250" autoRev="1" fill="hold"/>
                                        <p:tgtEl>
                                          <p:spTgt spid="7">
                                            <p:txEl>
                                              <p:pRg st="10" end="1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1584" y="260146"/>
            <a:ext cx="7704856" cy="1173703"/>
          </a:xfrm>
        </p:spPr>
        <p:txBody>
          <a:bodyPr/>
          <a:lstStyle/>
          <a:p>
            <a:br>
              <a:rPr lang="en-CA" dirty="0">
                <a:solidFill>
                  <a:schemeClr val="bg1"/>
                </a:solidFill>
              </a:rPr>
            </a:br>
            <a:br>
              <a:rPr lang="en-CA" dirty="0">
                <a:solidFill>
                  <a:schemeClr val="bg1"/>
                </a:solidFill>
              </a:rPr>
            </a:br>
            <a:br>
              <a:rPr lang="en-CA" dirty="0">
                <a:solidFill>
                  <a:schemeClr val="bg1"/>
                </a:solidFill>
              </a:rPr>
            </a:br>
            <a:br>
              <a:rPr lang="en-CA" dirty="0">
                <a:solidFill>
                  <a:schemeClr val="bg1"/>
                </a:solidFill>
              </a:rPr>
            </a:br>
            <a:r>
              <a:rPr lang="en-CA" sz="4400" dirty="0">
                <a:solidFill>
                  <a:schemeClr val="bg1"/>
                </a:solidFill>
              </a:rPr>
              <a:t>Linking Surveys to Timber Supply Review</a:t>
            </a:r>
          </a:p>
        </p:txBody>
      </p:sp>
      <p:sp>
        <p:nvSpPr>
          <p:cNvPr id="7" name="TextBox 6">
            <a:extLst>
              <a:ext uri="{FF2B5EF4-FFF2-40B4-BE49-F238E27FC236}">
                <a16:creationId xmlns:a16="http://schemas.microsoft.com/office/drawing/2014/main" id="{7DA41ADE-9B9E-40A9-A2F0-DB0DEEFD9EF0}"/>
              </a:ext>
            </a:extLst>
          </p:cNvPr>
          <p:cNvSpPr txBox="1"/>
          <p:nvPr/>
        </p:nvSpPr>
        <p:spPr>
          <a:xfrm>
            <a:off x="1666247" y="1481328"/>
            <a:ext cx="8859507" cy="923330"/>
          </a:xfrm>
          <a:prstGeom prst="rect">
            <a:avLst/>
          </a:prstGeom>
          <a:solidFill>
            <a:schemeClr val="bg1"/>
          </a:solidFill>
        </p:spPr>
        <p:txBody>
          <a:bodyPr wrap="square" rtlCol="0">
            <a:spAutoFit/>
          </a:bodyPr>
          <a:lstStyle/>
          <a:p>
            <a:pPr marL="742950" lvl="1" indent="-285750">
              <a:buFont typeface="Arial" panose="020B0604020202020204" pitchFamily="34" charset="0"/>
              <a:buChar char="•"/>
            </a:pPr>
            <a:r>
              <a:rPr lang="en-CA" b="1" dirty="0"/>
              <a:t>Primary goal of the Free Growing Working Group is to improve data collection to inform the Timber Supply Review Process</a:t>
            </a:r>
          </a:p>
          <a:p>
            <a:pPr marL="742950" lvl="1" indent="-285750">
              <a:buFont typeface="Arial" panose="020B0604020202020204" pitchFamily="34" charset="0"/>
              <a:buChar char="•"/>
            </a:pPr>
            <a:endParaRPr lang="en-CA" b="1" dirty="0"/>
          </a:p>
        </p:txBody>
      </p:sp>
      <p:sp>
        <p:nvSpPr>
          <p:cNvPr id="4" name="TextBox 3">
            <a:extLst>
              <a:ext uri="{FF2B5EF4-FFF2-40B4-BE49-F238E27FC236}">
                <a16:creationId xmlns:a16="http://schemas.microsoft.com/office/drawing/2014/main" id="{29AF71B2-2192-4DC1-8119-C74C8B019722}"/>
              </a:ext>
            </a:extLst>
          </p:cNvPr>
          <p:cNvSpPr txBox="1"/>
          <p:nvPr/>
        </p:nvSpPr>
        <p:spPr>
          <a:xfrm>
            <a:off x="1991544" y="2492897"/>
            <a:ext cx="4357746" cy="2585323"/>
          </a:xfrm>
          <a:prstGeom prst="rect">
            <a:avLst/>
          </a:prstGeom>
          <a:solidFill>
            <a:schemeClr val="bg1"/>
          </a:solidFill>
        </p:spPr>
        <p:txBody>
          <a:bodyPr wrap="square" rtlCol="0">
            <a:spAutoFit/>
          </a:bodyPr>
          <a:lstStyle/>
          <a:p>
            <a:pPr lvl="1" algn="ctr"/>
            <a:r>
              <a:rPr lang="en-CA" sz="5400" b="1" dirty="0"/>
              <a:t>SURVEY CHANGES NOW!</a:t>
            </a:r>
          </a:p>
        </p:txBody>
      </p:sp>
      <p:pic>
        <p:nvPicPr>
          <p:cNvPr id="5" name="Picture 4">
            <a:extLst>
              <a:ext uri="{FF2B5EF4-FFF2-40B4-BE49-F238E27FC236}">
                <a16:creationId xmlns:a16="http://schemas.microsoft.com/office/drawing/2014/main" id="{79463029-475B-45D9-97E2-E2592FBCECBE}"/>
              </a:ext>
            </a:extLst>
          </p:cNvPr>
          <p:cNvPicPr>
            <a:picLocks noChangeAspect="1"/>
          </p:cNvPicPr>
          <p:nvPr/>
        </p:nvPicPr>
        <p:blipFill>
          <a:blip r:embed="rId3"/>
          <a:stretch>
            <a:fillRect/>
          </a:stretch>
        </p:blipFill>
        <p:spPr>
          <a:xfrm>
            <a:off x="6275792" y="2492897"/>
            <a:ext cx="3924664" cy="3829199"/>
          </a:xfrm>
          <a:prstGeom prst="rect">
            <a:avLst/>
          </a:prstGeom>
        </p:spPr>
      </p:pic>
    </p:spTree>
    <p:extLst>
      <p:ext uri="{BB962C8B-B14F-4D97-AF65-F5344CB8AC3E}">
        <p14:creationId xmlns:p14="http://schemas.microsoft.com/office/powerpoint/2010/main" val="1724962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896</Words>
  <Application>Microsoft Office PowerPoint</Application>
  <PresentationFormat>Widescreen</PresentationFormat>
  <Paragraphs>94</Paragraphs>
  <Slides>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Arial Black</vt:lpstr>
      <vt:lpstr>Calibri</vt:lpstr>
      <vt:lpstr>Impact</vt:lpstr>
      <vt:lpstr>Times New Roman</vt:lpstr>
      <vt:lpstr>NewsPrint</vt:lpstr>
      <vt:lpstr>    Free Growing Working Group ISSC Update:  November 24, 2021</vt:lpstr>
      <vt:lpstr>    Road map: Document Sharing</vt:lpstr>
      <vt:lpstr>    Next Steps to Improve Free Growing</vt:lpstr>
      <vt:lpstr>    Linking Surveys to Timber Supply 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Free Growing Working Group ISSC Update:  November 24, 2021</dc:title>
  <dc:creator>Jorgenson, Greg FLNR:EX</dc:creator>
  <cp:lastModifiedBy>Jorgenson, Greg FLNR:EX</cp:lastModifiedBy>
  <cp:revision>1</cp:revision>
  <dcterms:created xsi:type="dcterms:W3CDTF">2021-11-25T16:11:01Z</dcterms:created>
  <dcterms:modified xsi:type="dcterms:W3CDTF">2021-11-25T16:17:08Z</dcterms:modified>
</cp:coreProperties>
</file>